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2" r:id="rId9"/>
    <p:sldId id="261" r:id="rId10"/>
    <p:sldId id="263" r:id="rId11"/>
    <p:sldId id="268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440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1050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5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706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14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795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825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417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264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77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580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2CAA7-4809-410D-BFEB-1D6B80C5F92D}" type="datetimeFigureOut">
              <a:rPr lang="es-CO" smtClean="0"/>
              <a:t>9/06/2021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629EF-9A2D-4C3D-8A10-D6F8D0241CF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65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1907509192871567/videos/26687897189026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emorenoyclavijo.gov.co/pqr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iau@esemorenoyclavijo.gov.co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05650" y="3086100"/>
            <a:ext cx="4838700" cy="671512"/>
          </a:xfrm>
        </p:spPr>
        <p:txBody>
          <a:bodyPr>
            <a:normAutofit fontScale="90000"/>
          </a:bodyPr>
          <a:lstStyle/>
          <a:p>
            <a:pPr algn="r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MANUAL DE GESTION Y ATENCION AL USUARIO (SIAU)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67600" y="3886200"/>
            <a:ext cx="4476750" cy="857250"/>
          </a:xfrm>
        </p:spPr>
        <p:txBody>
          <a:bodyPr>
            <a:normAutofit/>
          </a:bodyPr>
          <a:lstStyle/>
          <a:p>
            <a:pPr algn="r"/>
            <a:r>
              <a:rPr lang="es-CO" sz="2000" i="1" dirty="0" smtClean="0">
                <a:latin typeface="+mj-lt"/>
              </a:rPr>
              <a:t>Harold Andrés Maurno</a:t>
            </a:r>
          </a:p>
          <a:p>
            <a:pPr algn="r"/>
            <a:r>
              <a:rPr lang="es-CO" sz="2000" i="1" dirty="0" smtClean="0">
                <a:latin typeface="+mj-lt"/>
              </a:rPr>
              <a:t>Michel Huertas</a:t>
            </a:r>
            <a:endParaRPr lang="es-CO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79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43847" y="1135600"/>
            <a:ext cx="3201865" cy="671512"/>
          </a:xfrm>
        </p:spPr>
        <p:txBody>
          <a:bodyPr>
            <a:normAutofit fontScale="90000"/>
          </a:bodyPr>
          <a:lstStyle/>
          <a:p>
            <a:pPr algn="l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DERECHO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155180" y="1135600"/>
            <a:ext cx="2002888" cy="6715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DEBER</a:t>
            </a:r>
            <a:endParaRPr lang="es-CO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6032111" y="1291956"/>
            <a:ext cx="19782" cy="385454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Ilustración de vector de concepto abstracto de responsabilidad. puesto  directivo, obligación personal, responsabilidad social, deber de ciudadano,  decisión responsable, metáfora abstracta de responsabilidad financiera. |  Vector Gratis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98" y="1807112"/>
            <a:ext cx="3203038" cy="320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16068" y="2110886"/>
            <a:ext cx="2899264" cy="289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6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DEBERES DE LOS USUARIOS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xfrm>
            <a:off x="838200" y="1530203"/>
            <a:ext cx="5181600" cy="4351338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s-CO" sz="2100" dirty="0" smtClean="0">
                <a:latin typeface="Century Gothic" panose="020B0502020202020204" pitchFamily="34" charset="0"/>
              </a:rPr>
              <a:t>Presentar la documentación necesaria.</a:t>
            </a:r>
          </a:p>
          <a:p>
            <a:pPr marL="514350" indent="-514350">
              <a:buAutoNum type="arabicPeriod"/>
            </a:pPr>
            <a:r>
              <a:rPr lang="es-CO" sz="2100" dirty="0" smtClean="0">
                <a:latin typeface="Century Gothic" panose="020B0502020202020204" pitchFamily="34" charset="0"/>
              </a:rPr>
              <a:t>Practicar el autocuidado.</a:t>
            </a:r>
          </a:p>
          <a:p>
            <a:pPr marL="514350" indent="-514350">
              <a:buAutoNum type="arabicPeriod"/>
            </a:pPr>
            <a:r>
              <a:rPr lang="es-CO" sz="2100" dirty="0" smtClean="0">
                <a:latin typeface="Century Gothic" panose="020B0502020202020204" pitchFamily="34" charset="0"/>
              </a:rPr>
              <a:t>Conocer los programas de atención.</a:t>
            </a:r>
          </a:p>
          <a:p>
            <a:pPr marL="514350" indent="-514350">
              <a:buAutoNum type="arabicPeriod"/>
            </a:pPr>
            <a:r>
              <a:rPr lang="es-CO" sz="2100" dirty="0" smtClean="0">
                <a:latin typeface="Century Gothic" panose="020B0502020202020204" pitchFamily="34" charset="0"/>
              </a:rPr>
              <a:t>Llevar oportunamente a los menores a los programas de prevención y promoción. </a:t>
            </a:r>
          </a:p>
          <a:p>
            <a:pPr marL="514350" indent="-514350">
              <a:buAutoNum type="arabicPeriod"/>
            </a:pPr>
            <a:r>
              <a:rPr lang="es-CO" sz="2100" dirty="0" smtClean="0">
                <a:latin typeface="Century Gothic" panose="020B0502020202020204" pitchFamily="34" charset="0"/>
              </a:rPr>
              <a:t>Informar oportunamente la actualización de datos personales.</a:t>
            </a:r>
          </a:p>
          <a:p>
            <a:pPr marL="514350" indent="-514350">
              <a:buAutoNum type="arabicPeriod"/>
            </a:pPr>
            <a:r>
              <a:rPr lang="es-CO" sz="2100" dirty="0" smtClean="0">
                <a:latin typeface="Century Gothic" panose="020B0502020202020204" pitchFamily="34" charset="0"/>
              </a:rPr>
              <a:t>Cuidar los recursos físicos. </a:t>
            </a:r>
          </a:p>
          <a:p>
            <a:pPr marL="0" indent="0">
              <a:buNone/>
            </a:pPr>
            <a:r>
              <a:rPr lang="es-CO" sz="2100" dirty="0">
                <a:latin typeface="Century Gothic" panose="020B0502020202020204" pitchFamily="34" charset="0"/>
              </a:rPr>
              <a:t>7. </a:t>
            </a:r>
            <a:r>
              <a:rPr lang="es-CO" sz="2100" dirty="0" smtClean="0">
                <a:latin typeface="Century Gothic" panose="020B0502020202020204" pitchFamily="34" charset="0"/>
              </a:rPr>
              <a:t>   Llegar </a:t>
            </a:r>
            <a:r>
              <a:rPr lang="es-CO" sz="2100" dirty="0">
                <a:latin typeface="Century Gothic" panose="020B0502020202020204" pitchFamily="34" charset="0"/>
              </a:rPr>
              <a:t>puntualmente a los servicios. </a:t>
            </a:r>
          </a:p>
          <a:p>
            <a:pPr marL="514350" indent="-514350">
              <a:buAutoNum type="arabicPeriod"/>
            </a:pPr>
            <a:endParaRPr lang="es-CO" dirty="0" smtClean="0"/>
          </a:p>
          <a:p>
            <a:pPr marL="514350" indent="-514350">
              <a:buAutoNum type="arabicPeriod"/>
            </a:pPr>
            <a:endParaRPr lang="es-CO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172200" y="1530203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O" sz="2000" dirty="0" smtClean="0">
                <a:latin typeface="Century Gothic" panose="020B0502020202020204" pitchFamily="34" charset="0"/>
              </a:rPr>
              <a:t>8. Suministrar información clara y completa sobre su estado de salud. </a:t>
            </a:r>
          </a:p>
          <a:p>
            <a:pPr marL="0" indent="0">
              <a:buNone/>
            </a:pPr>
            <a:r>
              <a:rPr lang="es-CO" sz="2000" dirty="0" smtClean="0">
                <a:latin typeface="Century Gothic" panose="020B0502020202020204" pitchFamily="34" charset="0"/>
              </a:rPr>
              <a:t>9. Tomar con respeto a todo el personal de salud. </a:t>
            </a:r>
          </a:p>
          <a:p>
            <a:pPr marL="0" indent="0">
              <a:buNone/>
            </a:pPr>
            <a:r>
              <a:rPr lang="es-CO" sz="2000" dirty="0" smtClean="0">
                <a:latin typeface="Century Gothic" panose="020B0502020202020204" pitchFamily="34" charset="0"/>
              </a:rPr>
              <a:t>10. Cuidar y hacer uso racional de los recursos del hospital. </a:t>
            </a:r>
          </a:p>
          <a:p>
            <a:pPr marL="0" indent="0">
              <a:buNone/>
            </a:pPr>
            <a:r>
              <a:rPr lang="es-CO" sz="2000" dirty="0" smtClean="0">
                <a:latin typeface="Century Gothic" panose="020B0502020202020204" pitchFamily="34" charset="0"/>
              </a:rPr>
              <a:t>11. Presentar de manera oportuna las peticiones, quejas y reclamos</a:t>
            </a:r>
          </a:p>
          <a:p>
            <a:pPr marL="0" indent="0">
              <a:buNone/>
            </a:pPr>
            <a:r>
              <a:rPr lang="es-CO" sz="2000" dirty="0" smtClean="0">
                <a:latin typeface="Century Gothic" panose="020B0502020202020204" pitchFamily="34" charset="0"/>
              </a:rPr>
              <a:t>12. Respetar los criterios de ingreso y egreso </a:t>
            </a:r>
          </a:p>
          <a:p>
            <a:pPr marL="0" indent="0">
              <a:buNone/>
            </a:pPr>
            <a:r>
              <a:rPr lang="es-CO" sz="2000" dirty="0" smtClean="0">
                <a:latin typeface="Century Gothic" panose="020B0502020202020204" pitchFamily="34" charset="0"/>
              </a:rPr>
              <a:t>13. Contar con el acompañamiento de un familiar.</a:t>
            </a:r>
            <a:endParaRPr lang="es-CO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19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5994"/>
            <a:ext cx="10515600" cy="1325563"/>
          </a:xfrm>
        </p:spPr>
        <p:txBody>
          <a:bodyPr>
            <a:normAutofit/>
          </a:bodyPr>
          <a:lstStyle/>
          <a:p>
            <a:pPr algn="l"/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DERECHOS DE LOS USUARIOS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646604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1. Conocer con su familia los derechos y deberes.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2. Recibir un trato humanizado.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3. Recibir un trato digno.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4. Atención en sitios tranquilos y limpios.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5. Recibir o rehusar apoyo espiritual o moral.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6. Decidir libremente los procedimientos médicos.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7. Elegir libremente el profesional que lo atenderá.</a:t>
            </a:r>
          </a:p>
          <a:p>
            <a:pPr marL="0" indent="0">
              <a:buNone/>
            </a:pP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646604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8. Ser remitido oportunamente.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9. Participar en el control de los servicios de salud.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10. Ser atendido por personal idóneo.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11. Ser escuchado oportunamente.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12. Recibir toda la información.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13. La reserva de la historia clínica.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CO" dirty="0">
                <a:latin typeface="Century Gothic" panose="020B0502020202020204" pitchFamily="34" charset="0"/>
              </a:rPr>
              <a:t>14. Decidir la aceptación o estudios de investigación.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628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091419" y="2405576"/>
            <a:ext cx="10176803" cy="1803230"/>
          </a:xfrm>
        </p:spPr>
        <p:txBody>
          <a:bodyPr>
            <a:normAutofit fontScale="90000"/>
          </a:bodyPr>
          <a:lstStyle/>
          <a:p>
            <a:r>
              <a:rPr lang="es-CO" sz="3100" dirty="0">
                <a:hlinkClick r:id="rId3"/>
              </a:rPr>
              <a:t>https://</a:t>
            </a:r>
            <a:r>
              <a:rPr lang="es-CO" sz="3100" dirty="0" smtClean="0">
                <a:hlinkClick r:id="rId3"/>
              </a:rPr>
              <a:t>www.facebook.com/1907509192871567/videos/266878971890266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8836" b="22333"/>
          <a:stretch/>
        </p:blipFill>
        <p:spPr>
          <a:xfrm>
            <a:off x="8070314" y="2932103"/>
            <a:ext cx="3690277" cy="16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808871" y="2757268"/>
            <a:ext cx="8601221" cy="1519311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¡Muchas gracias por la atención!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666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86089" y="577619"/>
            <a:ext cx="4838700" cy="671512"/>
          </a:xfrm>
        </p:spPr>
        <p:txBody>
          <a:bodyPr>
            <a:normAutofit/>
          </a:bodyPr>
          <a:lstStyle/>
          <a:p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OBJETIVO</a:t>
            </a:r>
            <a:endParaRPr lang="es-C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9100" y="1543050"/>
            <a:ext cx="11172678" cy="809625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es-CO" sz="7200" dirty="0" smtClean="0">
                <a:latin typeface="Century Gothic" panose="020B0502020202020204" pitchFamily="34" charset="0"/>
              </a:rPr>
              <a:t>Diseñar </a:t>
            </a:r>
            <a:r>
              <a:rPr lang="es-CO" sz="7200" dirty="0">
                <a:latin typeface="Century Gothic" panose="020B0502020202020204" pitchFamily="34" charset="0"/>
              </a:rPr>
              <a:t>y establecer mecanismos para fortalecer la </a:t>
            </a:r>
            <a:r>
              <a:rPr lang="es-CO" sz="7200" dirty="0" smtClean="0">
                <a:latin typeface="Century Gothic" panose="020B0502020202020204" pitchFamily="34" charset="0"/>
              </a:rPr>
              <a:t>relación </a:t>
            </a:r>
            <a:r>
              <a:rPr lang="es-CO" sz="7200" dirty="0">
                <a:latin typeface="Century Gothic" panose="020B0502020202020204" pitchFamily="34" charset="0"/>
              </a:rPr>
              <a:t>entre la ESE Departamental Moreno y Clavijo y los usuarios, </a:t>
            </a:r>
            <a:r>
              <a:rPr lang="es-CO" sz="7200" dirty="0" smtClean="0">
                <a:latin typeface="Century Gothic" panose="020B0502020202020204" pitchFamily="34" charset="0"/>
              </a:rPr>
              <a:t>enfocándose </a:t>
            </a:r>
            <a:r>
              <a:rPr lang="es-CO" sz="7200" dirty="0">
                <a:latin typeface="Century Gothic" panose="020B0502020202020204" pitchFamily="34" charset="0"/>
              </a:rPr>
              <a:t>en mejorar la calidad de </a:t>
            </a:r>
            <a:r>
              <a:rPr lang="es-CO" sz="7200" dirty="0" smtClean="0">
                <a:latin typeface="Century Gothic" panose="020B0502020202020204" pitchFamily="34" charset="0"/>
              </a:rPr>
              <a:t>atención </a:t>
            </a:r>
            <a:r>
              <a:rPr lang="es-CO" sz="7200" dirty="0">
                <a:latin typeface="Century Gothic" panose="020B0502020202020204" pitchFamily="34" charset="0"/>
              </a:rPr>
              <a:t>en salud, </a:t>
            </a:r>
            <a:r>
              <a:rPr lang="es-CO" sz="7200" dirty="0" smtClean="0">
                <a:latin typeface="Century Gothic" panose="020B0502020202020204" pitchFamily="34" charset="0"/>
              </a:rPr>
              <a:t>brindándoles información </a:t>
            </a:r>
            <a:r>
              <a:rPr lang="es-CO" sz="7200" dirty="0">
                <a:latin typeface="Century Gothic" panose="020B0502020202020204" pitchFamily="34" charset="0"/>
              </a:rPr>
              <a:t>clara, oportuna y eficaz; contribuyendo a satisfacer sus necesidades. </a:t>
            </a:r>
          </a:p>
          <a:p>
            <a:pPr algn="l"/>
            <a:endParaRPr lang="es-CO" sz="2000" dirty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5953" b="6940"/>
          <a:stretch/>
        </p:blipFill>
        <p:spPr>
          <a:xfrm>
            <a:off x="3328620" y="3091501"/>
            <a:ext cx="5351146" cy="25215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72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176" y="2162028"/>
            <a:ext cx="4655808" cy="300081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9099" y="1096621"/>
            <a:ext cx="10652174" cy="671512"/>
          </a:xfrm>
        </p:spPr>
        <p:txBody>
          <a:bodyPr>
            <a:normAutofit fontScale="90000"/>
          </a:bodyPr>
          <a:lstStyle/>
          <a:p>
            <a:r>
              <a:rPr lang="es-CO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¿QUE ES EL SISTEMA DE INFORMACIÓN </a:t>
            </a:r>
            <a:r>
              <a:rPr lang="es-CO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 </a:t>
            </a:r>
            <a:r>
              <a:rPr lang="es-CO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ATENCIÓN AL USUARIO SIAU? </a:t>
            </a:r>
            <a:r>
              <a:rPr lang="es-CO" sz="2400" b="1" dirty="0">
                <a:latin typeface="Century Gothic" panose="020B0502020202020204" pitchFamily="34" charset="0"/>
              </a:rPr>
              <a:t/>
            </a:r>
            <a:br>
              <a:rPr lang="es-CO" sz="2400" b="1" dirty="0">
                <a:latin typeface="Century Gothic" panose="020B0502020202020204" pitchFamily="34" charset="0"/>
              </a:rPr>
            </a:br>
            <a:endParaRPr lang="es-CO" sz="2400" b="1" dirty="0"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9100" y="1965081"/>
            <a:ext cx="6671017" cy="3450981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s-CO" sz="1700" dirty="0">
                <a:latin typeface="Century Gothic" panose="020B0502020202020204" pitchFamily="34" charset="0"/>
              </a:rPr>
              <a:t>El</a:t>
            </a:r>
            <a:r>
              <a:rPr lang="es-CO" sz="1700" b="1" dirty="0">
                <a:latin typeface="Century Gothic" panose="020B0502020202020204" pitchFamily="34" charset="0"/>
              </a:rPr>
              <a:t> Servicio de Información y Atención al Usuario</a:t>
            </a:r>
            <a:r>
              <a:rPr lang="es-CO" sz="1700" dirty="0">
                <a:latin typeface="Century Gothic" panose="020B0502020202020204" pitchFamily="34" charset="0"/>
              </a:rPr>
              <a:t> (SIAU) es una herramienta diseñada por el ministerio de protección social para mejorar la prestación de servicios tomando como fuente la información del usuario </a:t>
            </a:r>
            <a:r>
              <a:rPr lang="es-CO" sz="1700" dirty="0" smtClean="0">
                <a:latin typeface="Century Gothic" panose="020B0502020202020204" pitchFamily="34" charset="0"/>
              </a:rPr>
              <a:t>mediante la recepción de </a:t>
            </a:r>
            <a:r>
              <a:rPr lang="es-CO" sz="1700" dirty="0">
                <a:latin typeface="Century Gothic" panose="020B0502020202020204" pitchFamily="34" charset="0"/>
              </a:rPr>
              <a:t>quejas, reclamos y sugerencias haciendo uso de </a:t>
            </a:r>
            <a:r>
              <a:rPr lang="es-CO" sz="1700" dirty="0" smtClean="0">
                <a:latin typeface="Century Gothic" panose="020B0502020202020204" pitchFamily="34" charset="0"/>
              </a:rPr>
              <a:t>sus </a:t>
            </a:r>
            <a:r>
              <a:rPr lang="es-CO" sz="1700" dirty="0">
                <a:latin typeface="Century Gothic" panose="020B0502020202020204" pitchFamily="34" charset="0"/>
              </a:rPr>
              <a:t>derechos y </a:t>
            </a:r>
            <a:r>
              <a:rPr lang="es-CO" sz="1700" dirty="0" smtClean="0">
                <a:latin typeface="Century Gothic" panose="020B0502020202020204" pitchFamily="34" charset="0"/>
              </a:rPr>
              <a:t>deberes, como las </a:t>
            </a:r>
            <a:r>
              <a:rPr lang="es-CO" sz="1700" dirty="0">
                <a:latin typeface="Century Gothic" panose="020B0502020202020204" pitchFamily="34" charset="0"/>
              </a:rPr>
              <a:t>necesidades sentidas y manifestadas por </a:t>
            </a:r>
            <a:r>
              <a:rPr lang="es-CO" sz="1700" dirty="0" smtClean="0">
                <a:latin typeface="Century Gothic" panose="020B0502020202020204" pitchFamily="34" charset="0"/>
              </a:rPr>
              <a:t>ellos sobre </a:t>
            </a:r>
            <a:r>
              <a:rPr lang="es-CO" sz="1700" dirty="0">
                <a:latin typeface="Century Gothic" panose="020B0502020202020204" pitchFamily="34" charset="0"/>
              </a:rPr>
              <a:t>la </a:t>
            </a:r>
            <a:r>
              <a:rPr lang="es-CO" sz="1700" dirty="0" smtClean="0">
                <a:latin typeface="Century Gothic" panose="020B0502020202020204" pitchFamily="34" charset="0"/>
              </a:rPr>
              <a:t>prestación </a:t>
            </a:r>
            <a:r>
              <a:rPr lang="es-CO" sz="1700" dirty="0">
                <a:latin typeface="Century Gothic" panose="020B0502020202020204" pitchFamily="34" charset="0"/>
              </a:rPr>
              <a:t>del servicio. </a:t>
            </a:r>
            <a:endParaRPr lang="es-CO" sz="1700" dirty="0" smtClean="0">
              <a:latin typeface="Century Gothic" panose="020B0502020202020204" pitchFamily="34" charset="0"/>
            </a:endParaRPr>
          </a:p>
          <a:p>
            <a:pPr algn="l">
              <a:lnSpc>
                <a:spcPct val="170000"/>
              </a:lnSpc>
            </a:pPr>
            <a:r>
              <a:rPr lang="es-CO" sz="1700" dirty="0" smtClean="0">
                <a:latin typeface="Century Gothic" panose="020B0502020202020204" pitchFamily="34" charset="0"/>
              </a:rPr>
              <a:t>	</a:t>
            </a:r>
            <a:endParaRPr lang="es-CO" sz="1700" dirty="0">
              <a:latin typeface="Century Gothic" panose="020B0502020202020204" pitchFamily="34" charset="0"/>
            </a:endParaRPr>
          </a:p>
          <a:p>
            <a:pPr algn="l">
              <a:lnSpc>
                <a:spcPct val="170000"/>
              </a:lnSpc>
            </a:pPr>
            <a:endParaRPr lang="es-CO" sz="1700" dirty="0">
              <a:latin typeface="Century Gothic" panose="020B0502020202020204" pitchFamily="34" charset="0"/>
            </a:endParaRPr>
          </a:p>
          <a:p>
            <a:pPr algn="l"/>
            <a:endParaRPr lang="es-CO" sz="1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15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107" y="1286939"/>
            <a:ext cx="3823142" cy="38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-3588856" y="1155774"/>
            <a:ext cx="10652174" cy="6715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FUNCIONES SIAU</a:t>
            </a:r>
            <a:r>
              <a:rPr lang="es-CO" sz="2400" b="1" dirty="0" smtClean="0">
                <a:latin typeface="Century Gothic" panose="020B0502020202020204" pitchFamily="34" charset="0"/>
              </a:rPr>
              <a:t/>
            </a:r>
            <a:br>
              <a:rPr lang="es-CO" sz="2400" b="1" dirty="0" smtClean="0">
                <a:latin typeface="Century Gothic" panose="020B0502020202020204" pitchFamily="34" charset="0"/>
              </a:rPr>
            </a:br>
            <a:endParaRPr lang="es-CO" sz="2400" dirty="0">
              <a:latin typeface="Century Gothic" panose="020B0502020202020204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61011" y="1696120"/>
            <a:ext cx="6868703" cy="3616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s-CO" sz="6400" dirty="0">
                <a:latin typeface="Century Gothic" panose="020B0502020202020204" pitchFamily="34" charset="0"/>
              </a:rPr>
              <a:t>La Oficina del</a:t>
            </a:r>
            <a:r>
              <a:rPr lang="es-CO" sz="6400" b="1" dirty="0">
                <a:latin typeface="Century Gothic" panose="020B0502020202020204" pitchFamily="34" charset="0"/>
              </a:rPr>
              <a:t> S.I.A.U</a:t>
            </a:r>
            <a:r>
              <a:rPr lang="es-CO" sz="6400" dirty="0">
                <a:latin typeface="Century Gothic" panose="020B0502020202020204" pitchFamily="34" charset="0"/>
              </a:rPr>
              <a:t> es una unidad funcional administrativa </a:t>
            </a:r>
            <a:r>
              <a:rPr lang="es-CO" sz="6400" dirty="0" smtClean="0">
                <a:latin typeface="Century Gothic" panose="020B0502020202020204" pitchFamily="34" charset="0"/>
              </a:rPr>
              <a:t>de la </a:t>
            </a:r>
            <a:r>
              <a:rPr lang="es-CO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ESE DEPARTAMENTAL MORENO Y CLAVIJO</a:t>
            </a:r>
            <a:r>
              <a:rPr lang="es-CO" sz="6400" dirty="0" smtClean="0">
                <a:latin typeface="Century Gothic" panose="020B0502020202020204" pitchFamily="34" charset="0"/>
              </a:rPr>
              <a:t>, que </a:t>
            </a:r>
            <a:r>
              <a:rPr lang="es-CO" sz="6400" dirty="0">
                <a:latin typeface="Century Gothic" panose="020B0502020202020204" pitchFamily="34" charset="0"/>
              </a:rPr>
              <a:t>tiene como objetivo la asistencia social en la Institución, brindando orientación e información sobre el </a:t>
            </a:r>
            <a:r>
              <a:rPr lang="es-CO" sz="6400" b="1" dirty="0">
                <a:latin typeface="Century Gothic" panose="020B0502020202020204" pitchFamily="34" charset="0"/>
              </a:rPr>
              <a:t>Sistema General de Seguridad Social en Salud</a:t>
            </a:r>
            <a:r>
              <a:rPr lang="es-CO" sz="6400" dirty="0">
                <a:latin typeface="Century Gothic" panose="020B0502020202020204" pitchFamily="34" charset="0"/>
              </a:rPr>
              <a:t>, oferta de servicios, horarios, tarifas, recepción y trámite de </a:t>
            </a:r>
            <a:r>
              <a:rPr lang="es-CO" sz="6400" b="1" dirty="0">
                <a:latin typeface="Century Gothic" panose="020B0502020202020204" pitchFamily="34" charset="0"/>
              </a:rPr>
              <a:t>PQRS</a:t>
            </a:r>
            <a:r>
              <a:rPr lang="es-CO" sz="6400" dirty="0">
                <a:latin typeface="Century Gothic" panose="020B0502020202020204" pitchFamily="34" charset="0"/>
              </a:rPr>
              <a:t>, presentadas por la comunidad, de igual forma promocionar, organizar, orientar, apoyar y fomentar el mejoramiento de la calidad de los programas y servicios de salud, así como facilitar el ejercicio de los deberes y derechos y la participación social en </a:t>
            </a:r>
            <a:r>
              <a:rPr lang="es-CO" sz="6400" dirty="0" smtClean="0">
                <a:latin typeface="Century Gothic" panose="020B0502020202020204" pitchFamily="34" charset="0"/>
              </a:rPr>
              <a:t>salud, como la medición de satisfacción global en toda la red.</a:t>
            </a:r>
            <a:r>
              <a:rPr lang="es-CO" sz="7200" dirty="0" smtClean="0">
                <a:latin typeface="Century Gothic" panose="020B0502020202020204" pitchFamily="34" charset="0"/>
              </a:rPr>
              <a:t>	</a:t>
            </a:r>
          </a:p>
          <a:p>
            <a:pPr algn="l">
              <a:lnSpc>
                <a:spcPct val="170000"/>
              </a:lnSpc>
            </a:pPr>
            <a:endParaRPr lang="es-CO" sz="6400" dirty="0" smtClean="0">
              <a:latin typeface="Century Gothic" panose="020B0502020202020204" pitchFamily="34" charset="0"/>
            </a:endParaRPr>
          </a:p>
          <a:p>
            <a:pPr algn="l"/>
            <a:endParaRPr lang="es-CO" sz="4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07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9100" y="1207294"/>
            <a:ext cx="10595903" cy="671512"/>
          </a:xfrm>
        </p:spPr>
        <p:txBody>
          <a:bodyPr>
            <a:normAutofit fontScale="90000"/>
          </a:bodyPr>
          <a:lstStyle/>
          <a:p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QUIENES HACEN PARTE DEL SISTEMA DE INFORMACIÓN, Y ATENCIÓN AL USUARIO (SIAU)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1893" y="1593056"/>
            <a:ext cx="9850316" cy="3597922"/>
          </a:xfrm>
        </p:spPr>
        <p:txBody>
          <a:bodyPr>
            <a:noAutofit/>
          </a:bodyPr>
          <a:lstStyle/>
          <a:p>
            <a:pPr algn="just"/>
            <a:endParaRPr lang="es-CO" sz="1800" dirty="0">
              <a:latin typeface="Century Gothic" panose="020B0502020202020204" pitchFamily="34" charset="0"/>
            </a:endParaRPr>
          </a:p>
          <a:p>
            <a:pPr algn="just"/>
            <a:r>
              <a:rPr lang="es-CO" sz="1800" dirty="0" smtClean="0">
                <a:latin typeface="Century Gothic" panose="020B0502020202020204" pitchFamily="34" charset="0"/>
              </a:rPr>
              <a:t>El </a:t>
            </a:r>
            <a:r>
              <a:rPr lang="es-CO" sz="1800" dirty="0">
                <a:latin typeface="Century Gothic" panose="020B0502020202020204" pitchFamily="34" charset="0"/>
              </a:rPr>
              <a:t>Sistema de </a:t>
            </a:r>
            <a:r>
              <a:rPr lang="es-CO" sz="1800" dirty="0" smtClean="0">
                <a:latin typeface="Century Gothic" panose="020B0502020202020204" pitchFamily="34" charset="0"/>
              </a:rPr>
              <a:t>Información </a:t>
            </a:r>
            <a:r>
              <a:rPr lang="es-CO" sz="1800" dirty="0">
                <a:latin typeface="Century Gothic" panose="020B0502020202020204" pitchFamily="34" charset="0"/>
              </a:rPr>
              <a:t>y </a:t>
            </a:r>
            <a:r>
              <a:rPr lang="es-CO" sz="1800" dirty="0" smtClean="0">
                <a:latin typeface="Century Gothic" panose="020B0502020202020204" pitchFamily="34" charset="0"/>
              </a:rPr>
              <a:t>Atención </a:t>
            </a:r>
            <a:r>
              <a:rPr lang="es-CO" sz="1800" dirty="0">
                <a:latin typeface="Century Gothic" panose="020B0502020202020204" pitchFamily="34" charset="0"/>
              </a:rPr>
              <a:t>al Usuario está conformado por: </a:t>
            </a:r>
            <a:endParaRPr lang="es-CO" sz="1800" dirty="0" smtClean="0">
              <a:latin typeface="Century Gothic" panose="020B0502020202020204" pitchFamily="34" charset="0"/>
            </a:endParaRPr>
          </a:p>
          <a:p>
            <a:pPr algn="just"/>
            <a:endParaRPr lang="es-CO" sz="18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CO" sz="1800" dirty="0">
                <a:latin typeface="Century Gothic" panose="020B0502020202020204" pitchFamily="34" charset="0"/>
              </a:rPr>
              <a:t>Un coordinador en la sede central de la E.S.E Departamental Moreno y Clavijo.  </a:t>
            </a:r>
            <a:r>
              <a:rPr lang="es-CO" sz="1800" b="1" dirty="0" smtClean="0">
                <a:latin typeface="Century Gothic" panose="020B0502020202020204" pitchFamily="34" charset="0"/>
              </a:rPr>
              <a:t>(Harold Andrés Maurno)</a:t>
            </a:r>
          </a:p>
          <a:p>
            <a:pPr algn="just"/>
            <a:endParaRPr lang="es-CO" sz="18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CO" sz="1800" dirty="0">
                <a:latin typeface="Century Gothic" panose="020B0502020202020204" pitchFamily="34" charset="0"/>
              </a:rPr>
              <a:t>Un coordinador en cada una de las sedes que hace parte de la red hospitalaria la E.S.E Departamental Moreno y Clavijo. </a:t>
            </a:r>
            <a:endParaRPr lang="es-CO" sz="1800" dirty="0" smtClean="0">
              <a:latin typeface="Century Gothic" panose="020B0502020202020204" pitchFamily="34" charset="0"/>
            </a:endParaRPr>
          </a:p>
          <a:p>
            <a:pPr algn="just"/>
            <a:endParaRPr lang="es-CO" sz="1800" b="1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s-CO" sz="1800" dirty="0" smtClean="0">
                <a:latin typeface="Century Gothic" panose="020B0502020202020204" pitchFamily="34" charset="0"/>
              </a:rPr>
              <a:t>Auxiliar </a:t>
            </a:r>
            <a:r>
              <a:rPr lang="es-CO" sz="1800" dirty="0">
                <a:latin typeface="Century Gothic" panose="020B0502020202020204" pitchFamily="34" charset="0"/>
              </a:rPr>
              <a:t>de </a:t>
            </a:r>
            <a:r>
              <a:rPr lang="es-CO" sz="1800" dirty="0" smtClean="0">
                <a:latin typeface="Century Gothic" panose="020B0502020202020204" pitchFamily="34" charset="0"/>
              </a:rPr>
              <a:t>apoyo SIAU.C</a:t>
            </a:r>
            <a:endParaRPr lang="es-CO" sz="1800" dirty="0">
              <a:latin typeface="+mj-lt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12054" r="8951" b="19926"/>
          <a:stretch/>
        </p:blipFill>
        <p:spPr>
          <a:xfrm>
            <a:off x="7033850" y="3995224"/>
            <a:ext cx="4718590" cy="1761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22"/>
          <a:stretch/>
        </p:blipFill>
        <p:spPr>
          <a:xfrm>
            <a:off x="6215941" y="3708451"/>
            <a:ext cx="3177204" cy="25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4655" b="8204"/>
          <a:stretch/>
        </p:blipFill>
        <p:spPr>
          <a:xfrm>
            <a:off x="2325858" y="1543050"/>
            <a:ext cx="7831015" cy="4231759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3CB7A83E-F566-A140-831B-E9EBA75A4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625" y="841319"/>
            <a:ext cx="11130475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SEDES Y CENTROS DE GESTION Y ATENCION DEL USUARIO EN LA </a:t>
            </a:r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ESE</a:t>
            </a:r>
            <a:r>
              <a:rPr lang="es-C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 MORENO Y CLAVIJO: </a:t>
            </a:r>
          </a:p>
        </p:txBody>
      </p:sp>
    </p:spTree>
    <p:extLst>
      <p:ext uri="{BB962C8B-B14F-4D97-AF65-F5344CB8AC3E}">
        <p14:creationId xmlns:p14="http://schemas.microsoft.com/office/powerpoint/2010/main" val="24361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3CB7A83E-F566-A140-831B-E9EBA75A4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422" y="780258"/>
            <a:ext cx="11130475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¿POR QUE TENER UN SISTEMA PARA ATENCION DE PQRS ES IMPORTANTE?</a:t>
            </a:r>
            <a:endParaRPr lang="es-CO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30760" y="1320412"/>
            <a:ext cx="1062579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700" dirty="0">
                <a:latin typeface="Century Gothic" panose="020B0502020202020204" pitchFamily="34" charset="0"/>
              </a:rPr>
              <a:t>El Sistema de Peticiones, Quejas, Reclamos y Sugerencias (PQRS) es una herramienta que nos permite conocer las inquietudes y manifestaciones que tienen los grupos de interés para tener la oportunidad de fortalecer el servicio y seguir en el camino hacia la excelencia operativa</a:t>
            </a:r>
            <a:r>
              <a:rPr lang="es-CO" sz="1700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s-CO" sz="1700" dirty="0">
                <a:latin typeface="Century Gothic" panose="020B0502020202020204" pitchFamily="34" charset="0"/>
              </a:rPr>
              <a:t/>
            </a:r>
            <a:br>
              <a:rPr lang="es-CO" sz="1700" dirty="0">
                <a:latin typeface="Century Gothic" panose="020B0502020202020204" pitchFamily="34" charset="0"/>
              </a:rPr>
            </a:br>
            <a:r>
              <a:rPr lang="es-CO" sz="1700" dirty="0">
                <a:latin typeface="Century Gothic" panose="020B0502020202020204" pitchFamily="34" charset="0"/>
              </a:rPr>
              <a:t>Todo usuario tiene derecho a presentar peticiones, quejas, reclamos y sugerencias, para lo cual debe tener en cuenta los siguientes conceptos</a:t>
            </a:r>
            <a:r>
              <a:rPr lang="es-CO" sz="1700" dirty="0" smtClean="0">
                <a:latin typeface="Century Gothic" panose="020B0502020202020204" pitchFamily="34" charset="0"/>
              </a:rPr>
              <a:t>:</a:t>
            </a:r>
          </a:p>
          <a:p>
            <a:endParaRPr lang="es-CO" sz="1700" dirty="0" smtClean="0">
              <a:latin typeface="Century Gothic" panose="020B0502020202020204" pitchFamily="34" charset="0"/>
            </a:endParaRPr>
          </a:p>
          <a:p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SUGERENCIA:</a:t>
            </a:r>
            <a:r>
              <a:rPr lang="es-CO" sz="1700" dirty="0">
                <a:latin typeface="Century Gothic" panose="020B0502020202020204" pitchFamily="34" charset="0"/>
              </a:rPr>
              <a:t> Es una propuesta presentada por un usuario para incidir en el mejoramiento de un proceso de la empresa cuyo objeto está relacionado con la prestación del servicio.</a:t>
            </a:r>
            <a:br>
              <a:rPr lang="es-CO" sz="1700" dirty="0">
                <a:latin typeface="Century Gothic" panose="020B0502020202020204" pitchFamily="34" charset="0"/>
              </a:rPr>
            </a:br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PETICIÓN:</a:t>
            </a:r>
            <a:r>
              <a:rPr lang="es-CO" sz="1700" dirty="0">
                <a:latin typeface="Century Gothic" panose="020B0502020202020204" pitchFamily="34" charset="0"/>
              </a:rPr>
              <a:t> Es una actuación por medio de la cual el usuario, de manera respetuosa, solicita a la empresa cualquier información relacionada con la prestación del servicio.</a:t>
            </a:r>
            <a:br>
              <a:rPr lang="es-CO" sz="1700" dirty="0">
                <a:latin typeface="Century Gothic" panose="020B0502020202020204" pitchFamily="34" charset="0"/>
              </a:rPr>
            </a:br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QUEJA:</a:t>
            </a:r>
            <a:r>
              <a:rPr lang="es-CO" sz="1700" dirty="0">
                <a:latin typeface="Century Gothic" panose="020B0502020202020204" pitchFamily="34" charset="0"/>
              </a:rPr>
              <a:t> Es la expresión o manifestación que le hace el usuario a la empresa por la inconformidad que le generó la prestación de nuestros servicios.</a:t>
            </a:r>
            <a:br>
              <a:rPr lang="es-CO" sz="1700" dirty="0">
                <a:latin typeface="Century Gothic" panose="020B0502020202020204" pitchFamily="34" charset="0"/>
              </a:rPr>
            </a:br>
            <a:r>
              <a:rPr lang="es-CO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RECLAMO:</a:t>
            </a:r>
            <a:r>
              <a:rPr lang="es-CO" sz="1700" dirty="0">
                <a:latin typeface="Century Gothic" panose="020B0502020202020204" pitchFamily="34" charset="0"/>
              </a:rPr>
              <a:t> Es la oposición o contrariedad presentada por el usuario, con el objeto de que la empresa revise y evalúe una actuación relacionada con la prestación del servicio en términos económicos.</a:t>
            </a:r>
            <a:endParaRPr lang="es-CO" sz="1700" dirty="0" smtClean="0">
              <a:latin typeface="Century Gothic" panose="020B0502020202020204" pitchFamily="34" charset="0"/>
            </a:endParaRPr>
          </a:p>
          <a:p>
            <a:endParaRPr lang="es-CO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8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8286" y="2133894"/>
            <a:ext cx="10416541" cy="3535386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s-CO" sz="7200" dirty="0" smtClean="0">
                <a:latin typeface="Century Gothic" panose="020B0502020202020204" pitchFamily="34" charset="0"/>
              </a:rPr>
              <a:t>Acercarse a las oficinas de Atención al Usuario (SIAU) las cuales se encuentran ubicadas en todos los centros de salud y hospitales adscritos a la E.S.E, como en la sede administrativa ubicada en el Municipio de Tame-Arauca; ahí encontraran un buzón de sugerencias, donde podrán realizar la PQRS tanto en físico como de manera digital escaneando el código que se encuentra en su delantera.</a:t>
            </a: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s-CO" sz="7200" dirty="0" smtClean="0">
                <a:latin typeface="Century Gothic" panose="020B0502020202020204" pitchFamily="34" charset="0"/>
              </a:rPr>
              <a:t> </a:t>
            </a:r>
            <a:r>
              <a:rPr lang="es-CO" sz="2000" dirty="0" smtClean="0"/>
              <a:t> </a:t>
            </a:r>
            <a:r>
              <a:rPr lang="es-CO" sz="7200" dirty="0" smtClean="0">
                <a:latin typeface="Century Gothic" panose="020B0502020202020204" pitchFamily="34" charset="0"/>
              </a:rPr>
              <a:t>Ingresando a la nuestra Pagina </a:t>
            </a:r>
            <a:r>
              <a:rPr lang="es-CO" sz="7200" dirty="0">
                <a:latin typeface="Century Gothic" panose="020B0502020202020204" pitchFamily="34" charset="0"/>
              </a:rPr>
              <a:t>Web </a:t>
            </a:r>
            <a:r>
              <a:rPr lang="es-CO" sz="7200" dirty="0">
                <a:latin typeface="Century Gothic" panose="020B0502020202020204" pitchFamily="34" charset="0"/>
                <a:hlinkClick r:id="rId3"/>
              </a:rPr>
              <a:t>https://esemorenoyclavijo.gov.co/pqrs</a:t>
            </a:r>
            <a:r>
              <a:rPr lang="es-CO" sz="7200" dirty="0" smtClean="0">
                <a:latin typeface="Century Gothic" panose="020B0502020202020204" pitchFamily="34" charset="0"/>
                <a:hlinkClick r:id="rId3"/>
              </a:rPr>
              <a:t>/</a:t>
            </a:r>
            <a:endParaRPr lang="es-CO" sz="7200" dirty="0" smtClean="0"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s-CO" sz="7200" dirty="0" smtClean="0">
                <a:latin typeface="Century Gothic" panose="020B0502020202020204" pitchFamily="34" charset="0"/>
              </a:rPr>
              <a:t>Vía magnético al siguiente correo: </a:t>
            </a:r>
            <a:r>
              <a:rPr lang="es-CO" sz="7200" dirty="0" smtClean="0">
                <a:latin typeface="Century Gothic" panose="020B0502020202020204" pitchFamily="34" charset="0"/>
                <a:hlinkClick r:id="rId4"/>
              </a:rPr>
              <a:t>siau@esemorenoyclavijo.gov.co</a:t>
            </a:r>
            <a:endParaRPr lang="es-CO" sz="7200" dirty="0" smtClean="0">
              <a:latin typeface="Century Gothic" panose="020B0502020202020204" pitchFamily="34" charset="0"/>
            </a:endParaRPr>
          </a:p>
          <a:p>
            <a:pPr algn="l">
              <a:lnSpc>
                <a:spcPct val="160000"/>
              </a:lnSpc>
            </a:pPr>
            <a:endParaRPr lang="es-CO" sz="7200" dirty="0" smtClean="0"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s-CO" sz="7200" dirty="0" smtClean="0"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s-CO" sz="7200" dirty="0" smtClean="0"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s-CO" sz="7200" dirty="0" smtClean="0"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s-CO" sz="7200" dirty="0" smtClean="0">
              <a:latin typeface="Century Gothic" panose="020B0502020202020204" pitchFamily="34" charset="0"/>
            </a:endParaRPr>
          </a:p>
          <a:p>
            <a:pPr marL="342900" indent="-342900" algn="l">
              <a:lnSpc>
                <a:spcPct val="160000"/>
              </a:lnSpc>
              <a:buFont typeface="Wingdings" panose="05000000000000000000" pitchFamily="2" charset="2"/>
              <a:buChar char="v"/>
            </a:pPr>
            <a:endParaRPr lang="es-CO" sz="7200" dirty="0">
              <a:latin typeface="Century Gothic" panose="020B0502020202020204" pitchFamily="34" charset="0"/>
            </a:endParaRPr>
          </a:p>
        </p:txBody>
      </p:sp>
      <p:sp>
        <p:nvSpPr>
          <p:cNvPr id="4" name="Título 5">
            <a:extLst>
              <a:ext uri="{FF2B5EF4-FFF2-40B4-BE49-F238E27FC236}">
                <a16:creationId xmlns:a16="http://schemas.microsoft.com/office/drawing/2014/main" xmlns="" id="{3CB7A83E-F566-A140-831B-E9EBA75A4878}"/>
              </a:ext>
            </a:extLst>
          </p:cNvPr>
          <p:cNvSpPr txBox="1">
            <a:spLocks/>
          </p:cNvSpPr>
          <p:nvPr/>
        </p:nvSpPr>
        <p:spPr>
          <a:xfrm>
            <a:off x="264353" y="1038267"/>
            <a:ext cx="11130475" cy="7017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¿QUE MEDIOS EXISTEN PARA PONER UNA PQRS EN LA </a:t>
            </a:r>
          </a:p>
          <a:p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E.S.E MORENO Y CLAVIJO?</a:t>
            </a:r>
            <a:endParaRPr lang="es-CO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142" y="666750"/>
            <a:ext cx="6894685" cy="532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562</Words>
  <Application>Microsoft Office PowerPoint</Application>
  <PresentationFormat>Panorámica</PresentationFormat>
  <Paragraphs>67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Wingdings</vt:lpstr>
      <vt:lpstr>Tema de Office</vt:lpstr>
      <vt:lpstr>MANUAL DE GESTION Y ATENCION AL USUARIO (SIAU)</vt:lpstr>
      <vt:lpstr>OBJETIVO</vt:lpstr>
      <vt:lpstr>¿QUE ES EL SISTEMA DE INFORMACIÓN Y ATENCIÓN AL USUARIO SIAU?  </vt:lpstr>
      <vt:lpstr>Presentación de PowerPoint</vt:lpstr>
      <vt:lpstr>QUIENES HACEN PARTE DEL SISTEMA DE INFORMACIÓN, Y ATENCIÓN AL USUARIO (SIAU)  </vt:lpstr>
      <vt:lpstr>SEDES Y CENTROS DE GESTION Y ATENCION DEL USUARIO EN LA  ESE. MORENO Y CLAVIJO: </vt:lpstr>
      <vt:lpstr>¿POR QUE TENER UN SISTEMA PARA ATENCION DE PQRS ES IMPORTANTE?</vt:lpstr>
      <vt:lpstr>Presentación de PowerPoint</vt:lpstr>
      <vt:lpstr>Presentación de PowerPoint</vt:lpstr>
      <vt:lpstr>DERECHO </vt:lpstr>
      <vt:lpstr>DEBERES DE LOS USUARIOS</vt:lpstr>
      <vt:lpstr>DERECHOS DE LOS USUARIOS</vt:lpstr>
      <vt:lpstr>https://www.facebook.com/1907509192871567/videos/266878971890266  </vt:lpstr>
      <vt:lpstr>¡Muchas gracias por la atención!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Victor Leonardo</dc:creator>
  <cp:lastModifiedBy>SIAU</cp:lastModifiedBy>
  <cp:revision>33</cp:revision>
  <dcterms:created xsi:type="dcterms:W3CDTF">2021-01-05T19:25:16Z</dcterms:created>
  <dcterms:modified xsi:type="dcterms:W3CDTF">2021-06-09T21:01:29Z</dcterms:modified>
</cp:coreProperties>
</file>